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50" r:id="rId2"/>
  </p:sldMasterIdLst>
  <p:notesMasterIdLst>
    <p:notesMasterId r:id="rId24"/>
  </p:notesMasterIdLst>
  <p:handoutMasterIdLst>
    <p:handoutMasterId r:id="rId25"/>
  </p:handoutMasterIdLst>
  <p:sldIdLst>
    <p:sldId id="258" r:id="rId3"/>
    <p:sldId id="412" r:id="rId4"/>
    <p:sldId id="426" r:id="rId5"/>
    <p:sldId id="396" r:id="rId6"/>
    <p:sldId id="430" r:id="rId7"/>
    <p:sldId id="418" r:id="rId8"/>
    <p:sldId id="433" r:id="rId9"/>
    <p:sldId id="429" r:id="rId10"/>
    <p:sldId id="417" r:id="rId11"/>
    <p:sldId id="421" r:id="rId12"/>
    <p:sldId id="422" r:id="rId13"/>
    <p:sldId id="423" r:id="rId14"/>
    <p:sldId id="419" r:id="rId15"/>
    <p:sldId id="425" r:id="rId16"/>
    <p:sldId id="424" r:id="rId17"/>
    <p:sldId id="427" r:id="rId18"/>
    <p:sldId id="428" r:id="rId19"/>
    <p:sldId id="420" r:id="rId20"/>
    <p:sldId id="431" r:id="rId21"/>
    <p:sldId id="432" r:id="rId22"/>
    <p:sldId id="404" r:id="rId23"/>
  </p:sldIdLst>
  <p:sldSz cx="9144000" cy="6858000" type="screen4x3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26AAD9-E388-840F-F5B6-AC2F759F5FDD}" name="Tamas" initials="TB" userId="Tama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4735"/>
    <a:srgbClr val="007935"/>
    <a:srgbClr val="4F81BD"/>
    <a:srgbClr val="000099"/>
    <a:srgbClr val="15835C"/>
    <a:srgbClr val="0000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5033" autoAdjust="0"/>
  </p:normalViewPr>
  <p:slideViewPr>
    <p:cSldViewPr>
      <p:cViewPr varScale="1">
        <p:scale>
          <a:sx n="79" d="100"/>
          <a:sy n="79" d="100"/>
        </p:scale>
        <p:origin x="161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50" y="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41FCF3-2E97-43DA-876B-C461143AE548}" type="datetimeFigureOut">
              <a:rPr lang="hu-HU"/>
              <a:pPr>
                <a:defRPr/>
              </a:pPr>
              <a:t>2024. 06. 11.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455C61-17D1-4EAD-803A-C3F931C04A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6A9936-08E8-448B-B023-880C63509D58}" type="datetimeFigureOut">
              <a:rPr lang="hu-HU"/>
              <a:pPr>
                <a:defRPr/>
              </a:pPr>
              <a:t>2024. 06. 11.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AAA67C-3AEE-49D1-80C8-C918F3616B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88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7499-275C-BAC6-9832-8517A8C5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C8EF-96EC-92F4-001F-524834A12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E46BC-C2EF-A037-833F-EF9721B49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E48F0-82C4-A508-24F9-194ABB48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AD53-B7A7-4964-A7E8-7959AA0BDB8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09274-7DD3-FD4E-F877-A8D05342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E6961-392B-98B1-2DF0-7AE93AD1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629B-9DCE-41BA-84AB-D2B3C05F8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24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BE11-F88E-396B-5BE5-F41DE181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092E2-FF64-4E0A-CB86-13DC17310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8CC1D-783A-20F5-A8EB-BEE5B9CA3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F0367-19A0-4895-69B0-1B7B72D69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AD53-B7A7-4964-A7E8-7959AA0BDB8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69A5E-0ABF-C2D5-4406-184D030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F4CAB-E517-F7D5-01FE-FF13F4A5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629B-9DCE-41BA-84AB-D2B3C05F8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47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D521-D81F-411D-CC49-33AF725A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C2C12-0DE6-6DE3-6342-6392087ED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C3CDD-82F6-F364-A977-8DC53551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AD53-B7A7-4964-A7E8-7959AA0BDB8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925BE-B93A-A673-08A3-429B368B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279EB-72F9-D198-657A-F05C7B2C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629B-9DCE-41BA-84AB-D2B3C05F8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41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50113-E56C-E83B-31E7-BA0353BF9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18291-1F6C-AD7E-C0B1-CDD0B731B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11CC0-196F-FE87-0F7B-01470F36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AD53-B7A7-4964-A7E8-7959AA0BDB8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AFC73-6ED2-BBCE-B7DC-D9A76C9A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3E1A6-8A01-74C1-EBFB-80D78E13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629B-9DCE-41BA-84AB-D2B3C05F8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27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57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7FDA-94E6-A6E9-A370-5AB8D17EA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C87C5-3E81-4F51-E50D-EFAE68149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843C7-21B2-027E-C049-75202F43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AD53-B7A7-4964-A7E8-7959AA0BDB8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E812F-04D6-CB9C-A87F-09985F6B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37ADB-7BF0-119E-2F2D-0A61ADA5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629B-9DCE-41BA-84AB-D2B3C05F8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9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BB01-5C5F-4F4C-EE0A-210D5E94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69D37-2ED1-DC09-BC4E-6468EAD7C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2CB8A-C732-B815-31E1-CAAD2030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AD53-B7A7-4964-A7E8-7959AA0BDB8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CFAA5-58E0-FD65-98CC-DBB3D7F1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86517-BCEB-C028-EDEF-B2A8B62C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629B-9DCE-41BA-84AB-D2B3C05F8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9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5E156-51D5-7771-8F27-65D133B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A3C9C-EA9B-DE79-D0DB-F75B21320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67B8C-AEBD-B943-EB0A-D0F8F5E6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AD53-B7A7-4964-A7E8-7959AA0BDB8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D437B-2693-6AF6-BFB6-BAE82894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F06F8-FFAF-99AC-8FFF-8A1BD0BB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629B-9DCE-41BA-84AB-D2B3C05F8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2963-AF8A-CEA8-FB61-C6ADC108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56E6-89C1-888A-1EE6-4934FD065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0F86E-9529-F99D-7A0F-DED1BC76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3F805-CD94-0A24-44AB-977D0FF4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AD53-B7A7-4964-A7E8-7959AA0BDB8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FED82-CAF2-0A9A-21DE-C4CDBEFB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3A50C-167F-54CA-B10D-79870225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629B-9DCE-41BA-84AB-D2B3C05F8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8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9A84-42C3-1D7B-248A-457B7DE5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91B8A-5460-E5F2-81B0-CE4227C2D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22F61-9EC3-7948-278A-60E44CF5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36DA5-A098-4A33-C749-F3FBF3638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8131A-53DA-2B9F-BA35-A50F54229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2CDF9-E49C-F2CB-ACA5-786F13EF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AD53-B7A7-4964-A7E8-7959AA0BDB8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DF4DB-A6E7-4252-5D77-EC970803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6D7B7-CAC2-635F-9518-9E359900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629B-9DCE-41BA-84AB-D2B3C05F8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1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87CB-20BF-2BE1-5EF4-0F1A9B94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2E771-7EDD-B734-EEBF-A0BE888A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AD53-B7A7-4964-A7E8-7959AA0BDB8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F5863-FB15-3E88-17B4-E5AFBFDB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A61F6-76F1-A335-BB39-F5330F8B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629B-9DCE-41BA-84AB-D2B3C05F8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7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16B10-8921-8231-A032-A6FBB50E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AD53-B7A7-4964-A7E8-7959AA0BDB8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83A36-A3EA-D08B-F87A-1A7E8935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B7193-5588-49F8-61A2-E5EF5684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629B-9DCE-41BA-84AB-D2B3C05F8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49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9144000" cy="142875"/>
          </a:xfrm>
          <a:prstGeom prst="rect">
            <a:avLst/>
          </a:prstGeom>
          <a:solidFill>
            <a:srgbClr val="004735"/>
          </a:solidFill>
          <a:ln>
            <a:solidFill>
              <a:srgbClr val="00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Rectangle 35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4735"/>
          </a:solidFill>
          <a:ln>
            <a:solidFill>
              <a:srgbClr val="004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" name="Picture 4" descr="A green and yellow logo with a bird on it&#10;&#10;Description automatically generated">
            <a:extLst>
              <a:ext uri="{FF2B5EF4-FFF2-40B4-BE49-F238E27FC236}">
                <a16:creationId xmlns:a16="http://schemas.microsoft.com/office/drawing/2014/main" id="{ABBADEEF-D7D8-3425-A849-9700BD3A35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9" y="5587757"/>
            <a:ext cx="1206623" cy="12061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1946C-2547-DD07-E14F-AB2DE35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F84DC-48C9-8EFA-86C2-DD2D50E5A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964E-09B5-863F-CFAC-3490900D5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4AD53-B7A7-4964-A7E8-7959AA0BDB80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169F8-5D77-2531-159F-C2275C633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C6FFF-D444-C450-4963-9DA5A684F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53629B-9DCE-41BA-84AB-D2B3C05F8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8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6719" y="692697"/>
            <a:ext cx="8001000" cy="113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hu-HU" altLang="hu-HU" sz="2800" b="1" dirty="0">
                <a:latin typeface="Candara" panose="020E0502030303020204" pitchFamily="34" charset="0"/>
              </a:rPr>
              <a:t> </a:t>
            </a:r>
            <a:r>
              <a:rPr lang="hu-HU" alt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Tudományos és Innovációs Park címpályázat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hu-HU" alt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Vezetői összefoglaló</a:t>
            </a:r>
            <a:endParaRPr lang="en-US" altLang="hu-H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helye 4">
            <a:extLst>
              <a:ext uri="{FF2B5EF4-FFF2-40B4-BE49-F238E27FC236}">
                <a16:creationId xmlns:a16="http://schemas.microsoft.com/office/drawing/2014/main" id="{5DDF3DA6-F3C5-7692-AB3D-B54403E3B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3" b="8033"/>
          <a:stretch>
            <a:fillRect/>
          </a:stretch>
        </p:blipFill>
        <p:spPr>
          <a:xfrm>
            <a:off x="1907704" y="1960238"/>
            <a:ext cx="5683473" cy="3196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557CE-5FA9-35BF-D8EF-E681989E173C}"/>
              </a:ext>
            </a:extLst>
          </p:cNvPr>
          <p:cNvSpPr txBox="1"/>
          <p:nvPr/>
        </p:nvSpPr>
        <p:spPr>
          <a:xfrm>
            <a:off x="323527" y="692696"/>
            <a:ext cx="8064894" cy="547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Debreceni ipari környezet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2030 program (és korábbi programok) gazdaságfejlesztést támogató és befektetésösztönző tevékenységei a város kedvező adottságai (ideértve a Debreceni Egyetem kiemelkedő szerepét a képzés, oktatás és kutatás-fejlesztés tekintetében) 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következtében jelentős gazdasági fejlődés: </a:t>
            </a:r>
          </a:p>
          <a:p>
            <a:pPr marL="541338" indent="-1714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szakosodott ipari parkok jöttek létre, fejlődtek (pl. technológia intenzív, KKV szektor).</a:t>
            </a: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338" indent="-1714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félszáz külföldi vállalat települt be vagy bővítette kapacitásait</a:t>
            </a:r>
          </a:p>
          <a:p>
            <a:pPr marL="541338" indent="-1714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megkezdődött a KKV-k megerősödését támogató intézkedéscsomag végrehajtása.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gazdaság széles iparági spektrumra épít, melyek közül a gazdasági fejlődés fókuszában: az 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elektromobilitás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az elektronika, az IT szektor és üzleti szolgáltatások, valamint az egészségágazat és gyógyszeripar állnak. Hagyományosan az agrár- és élelmiszeripari vállalkozások vannak jelen a helyi nagyvállalatok körében. </a:t>
            </a:r>
          </a:p>
          <a:p>
            <a:pPr algn="just">
              <a:spcAft>
                <a:spcPts val="0"/>
              </a:spcAft>
            </a:pPr>
            <a:r>
              <a:rPr lang="hu-H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Klaszterek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 a klaszter szerveződés úttörőjeként öt klaszter szerveződésében érintett (gyógyszeripar, termáltudás és turizmus, élelmiszeripar, sport, informatika), melyek közül kettő nemzetközi akkreditációval is rendelkezik. A klaszterek révén strukturált formában több száz vállalat, piaci szereplő található az Egyetem vonzáskörzetében.</a:t>
            </a: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Nagyvállalati partnerek</a:t>
            </a:r>
            <a:endParaRPr lang="en-GB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kiemelt figyelmet fordít legalább a helyi és fókuszterületi szempontból kiemelkedő nagyvállalatokkal szakmai kapcsolatok kialakítására, elmélyítésére. A stratégiai partnerségek kiterjednek innovációs és oktatási együttműködésekre, illetve kapcsolódóan közös pályázati lehetőségekre. 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Példák a hazai nagyvállalati kapcsolatokra: Richter Gedeon Nyrt., KITE Zrt., Master Good cégcsoport, MÁV csoport, MOL Petrolkémia Zrt., GE Hungary Kft., NI Hungary Kft., </a:t>
            </a:r>
          </a:p>
          <a:p>
            <a:pPr algn="just">
              <a:spcAft>
                <a:spcPts val="0"/>
              </a:spcAft>
            </a:pP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Thysenkrupp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a Deutsche Telekom egyúttal már most a Science Park területén végzi a tevékenységét.</a:t>
            </a:r>
          </a:p>
          <a:p>
            <a:pPr algn="just">
              <a:spcAft>
                <a:spcPts val="0"/>
              </a:spcAft>
            </a:pPr>
            <a:endParaRPr lang="hu-H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Példák a nemzetközi vállal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tokkal való együttműködésre: 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Krones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Hungary Kft., 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Continental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Automotive Hungary Kft., BMW 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Manufacturing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Hungary Kft., SEMCORP Hungary Kft., Eve 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Hungary Kft. </a:t>
            </a:r>
            <a:r>
              <a:rPr lang="hu-H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Vitesco</a:t>
            </a: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Technologies Hungary Kft.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Vállalati helyzetkép</a:t>
            </a:r>
          </a:p>
        </p:txBody>
      </p:sp>
    </p:spTree>
    <p:extLst>
      <p:ext uri="{BB962C8B-B14F-4D97-AF65-F5344CB8AC3E}">
        <p14:creationId xmlns:p14="http://schemas.microsoft.com/office/powerpoint/2010/main" val="409105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557CE-5FA9-35BF-D8EF-E681989E173C}"/>
              </a:ext>
            </a:extLst>
          </p:cNvPr>
          <p:cNvSpPr txBox="1"/>
          <p:nvPr/>
        </p:nvSpPr>
        <p:spPr>
          <a:xfrm>
            <a:off x="323527" y="692696"/>
            <a:ext cx="8064894" cy="3415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Szükségletfelmérés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 2022/23 során felmérést készített a „Kutatás-fejlesztési és innovációs együttműködések kialakításának, bővítésének és elmélyítésének lehetőségei a vállalati szféra és a tudományos szféra közt, ideértve azok cél- és feltételrendszerét” címmel a Hajdú-Bihar megyében tevékenykedő vállalkozások körében.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innovatív törekvésekre (nem innovációra!) vannak elképzeléseik a meglévő vevőkörük elégedettségének növelése érdekében, de több hátráltató tényezőt beazonosítottak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iparjogvédelem alá eső tevékenységeik, KFI tevékenység elenyésző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jellemzően a termék- és szolgáltatásfejlesztésük önállóan végzik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üzleti folyamat-innováció leggyakrabban a termék-előállítási módszerek/technológiák, információfeldolgozási vagy kommunikációs módszerek, illetve marketingmódszerek formájában jelent meg.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000000"/>
                </a:solidFill>
                <a:highlight>
                  <a:srgbClr val="FAFAF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akadályozó tényezők: </a:t>
            </a:r>
            <a:r>
              <a:rPr lang="hu-HU" sz="1200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erőforrások hiány (pl. pénzügyi, szakképzett személyi állomány), magas kockázatot alacsony várható előnyök mellett, kevésbé „nyugodtabb” gazdasági környezetet, innovációs szükségességének megkérdőjelezése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rgbClr val="000000"/>
                </a:solidFill>
                <a:highlight>
                  <a:srgbClr val="FAFAF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lehetőségek:</a:t>
            </a:r>
            <a:r>
              <a:rPr lang="hu-HU" sz="1200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termelési/szolgáltatási folyamat optimalizálása, a termelékenység javítása, a költségek csökkentése, valamint a környezethez való alkalmazkodás javítása.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solidFill>
                <a:srgbClr val="000000"/>
              </a:solidFill>
              <a:effectLst/>
              <a:highlight>
                <a:srgbClr val="FAFAFA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 hozzájárulhat az innovációs tudatosság növeléséhez, a KKV-k innovációs lehetőségeinek feltárásához, ideértve a közös KFI tevékenységek, hasznosításban való együttműködések  körét.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Szükségletfelmérés</a:t>
            </a:r>
          </a:p>
        </p:txBody>
      </p:sp>
    </p:spTree>
    <p:extLst>
      <p:ext uri="{BB962C8B-B14F-4D97-AF65-F5344CB8AC3E}">
        <p14:creationId xmlns:p14="http://schemas.microsoft.com/office/powerpoint/2010/main" val="253880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557CE-5FA9-35BF-D8EF-E681989E173C}"/>
              </a:ext>
            </a:extLst>
          </p:cNvPr>
          <p:cNvSpPr txBox="1"/>
          <p:nvPr/>
        </p:nvSpPr>
        <p:spPr>
          <a:xfrm>
            <a:off x="611559" y="692696"/>
            <a:ext cx="7776861" cy="4223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Technológiai </a:t>
            </a:r>
            <a:r>
              <a:rPr lang="hu-H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előretekintés</a:t>
            </a:r>
            <a:endParaRPr lang="en-GB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u-HU" sz="1200" dirty="0">
                <a:effectLst/>
                <a:highlight>
                  <a:srgbClr val="FAFAF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következő évtizedben a technológiai fejlődés általános trendjei a tudomány és ipar számos területét alakítják át. </a:t>
            </a:r>
          </a:p>
          <a:p>
            <a:pPr marL="541338" indent="-1714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Egészségipar fókuszában a precíziós orvoslás és személyre szabott gyógyítás áll. A genetikai tesztek és adatok alapján személyre szabott terápiák fejlődése, illetve a digitális egészségmegoldások terjedése várható (pl. AI,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telemedic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na).</a:t>
            </a:r>
          </a:p>
          <a:p>
            <a:pPr marL="541338" indent="-1714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sportinnováció terén az okos sportfelszerelések és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biomechanikai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elemzések nyernek teret. Az intelligens szenzorokkal és adatelemzéssel támogatott sportteljesítmény optimalizálása, valamint a virtuális és kiterjesztett valóság alkalmazása új dimenziókat nyit meg a sportban (és egyéb területeken).</a:t>
            </a:r>
          </a:p>
          <a:p>
            <a:pPr marL="541338" indent="-1714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gyógyszeriparban a biotechnológiai fejlesztések terén várható előrelépést. A CRISPR technológia és a génszerkesztés terápiás alkalmazásai egyre inkább valósággá válik és felgyorsítják az egyedi terápiák kifejlesztését. Az AI-alapú gyógyszerkutatás és tesztelés további lendületet ad a gyógyszerfejlesztésnek.</a:t>
            </a:r>
          </a:p>
          <a:p>
            <a:pPr marL="541338" indent="-1714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járműiparban az önvezető járművek, illetve új szolgáltatás-alapú közlekedési megoldások térnyerése elkerülhetetlen</a:t>
            </a:r>
          </a:p>
          <a:p>
            <a:pPr marL="369888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várható technológiai trendek és az egyetem kapcsolódó kutatási bázisa kiváló lehetőségeket teremtenek a Science Park számára, különösen, hogy a Science Park az ágazatok közötti szinergiákra, illetve a tudomány és ipar közötti kapcsolatok </a:t>
            </a:r>
            <a:r>
              <a:rPr lang="hu-HU" sz="1200" b="1" dirty="0">
                <a:effectLst/>
                <a:highlight>
                  <a:srgbClr val="FAFAF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erősítésére is épít.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highlight>
                <a:srgbClr val="FAFAFA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highlight>
                <a:srgbClr val="FAFAFA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hu-H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Technológiai </a:t>
            </a:r>
            <a:r>
              <a:rPr lang="hu-H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előretekintés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1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557CE-5FA9-35BF-D8EF-E681989E173C}"/>
              </a:ext>
            </a:extLst>
          </p:cNvPr>
          <p:cNvSpPr txBox="1"/>
          <p:nvPr/>
        </p:nvSpPr>
        <p:spPr>
          <a:xfrm>
            <a:off x="323526" y="692696"/>
            <a:ext cx="820891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Tudományos képesség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Fokozott figyelem a nemzetközi rangsorokon való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előrelépésen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fókuszált intézkedések az értékelési rendszerekhez illeszkedően.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Ennek eredményei: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Times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Education listán két kategóriát javítva az első 800-ba került a DE ű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University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Rankingben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elmúlt 3 évben 547. helyről 425. helyre lépett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WUR természettudományok terén az előkelő 111. helyet foglalja el az Egyetem.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Tudományos teljesítmény fokozását támogató és oktatói felkészültséget fokozó intézkedések: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ösztöndíjprogramot indított a Gróf Tisza István Debreceni Egyetemért Alapítvány: </a:t>
            </a:r>
          </a:p>
          <a:p>
            <a:pPr marL="628650" lvl="1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közel 8 milliárd forintot a PhD-képzés és a tudományos életpálya támogatására </a:t>
            </a:r>
          </a:p>
          <a:p>
            <a:pPr marL="628650" lvl="1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évente 18 olyan PhD-hallgató támogatása, aki a doktori képzést követően DE-n folytatja kutatói, illetve oktatói tevékenységét. </a:t>
            </a:r>
          </a:p>
          <a:p>
            <a:pPr marL="5413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Tudományos publikációk és pályázatok támogatását szolgáló keretrendszer.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Innovációs kompetenciák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piaci szempontból hasznosítható fejlesztések, a társadalom és a gazdaság számára értékes kutatási eredmények létrehozása a DE fókuszában áll. 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 2017-ben döntött az Innovációs Alap létrehozásáról, mely a saját bevételek terhére (azok 3-5% mértékéig) eszközölt befizetésekből áll. 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DEINA egyik fő támogatási területe az UD IMPACT program megvalósítása, mely a </a:t>
            </a:r>
            <a:r>
              <a:rPr lang="hu-H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scoutingtól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tevékenységig szolgálja a kutatási eredmények piacra lépésének elősegítését a bennük lévők kockázatok csökkentésén keresztül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Ennek és a pályázatos lehetőségek eredményeképp az elmúlt években egy termék került széleskörű kereskedelmi forgalomba és két, vállalati partnerrel közös tulajdonú spin-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alakult. </a:t>
            </a:r>
            <a:endParaRPr lang="hu-H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Emellett a KFI szolgáltatások meghatározóak, különösen a gyógyszeripar, az élelmiszeripar és az agrárium területén.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2023-ban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körüli bevétellel járó kutatási/tudományos szolgáltatásra irányuló szerződést írtunk alá (a klinikai gyógyszer-kipróbálást ide nem értve).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 2023. évben 18 új találmányt jelentettek be a kutatók, s ennek alapján 12 hazai szabadalmi bejelentést, két 	növényfajta-</a:t>
            </a:r>
            <a:r>
              <a:rPr lang="hu-H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oltalmi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bejelentést és négy használati </a:t>
            </a:r>
            <a:r>
              <a:rPr lang="hu-H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mintaoltalmi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bejelentést nyújtott be a DE 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TNH-hoz 	elsőbbségi bejelentésként.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Tudományos és innovációs képességek</a:t>
            </a:r>
          </a:p>
        </p:txBody>
      </p:sp>
    </p:spTree>
    <p:extLst>
      <p:ext uri="{BB962C8B-B14F-4D97-AF65-F5344CB8AC3E}">
        <p14:creationId xmlns:p14="http://schemas.microsoft.com/office/powerpoint/2010/main" val="113573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557CE-5FA9-35BF-D8EF-E681989E173C}"/>
              </a:ext>
            </a:extLst>
          </p:cNvPr>
          <p:cNvSpPr txBox="1"/>
          <p:nvPr/>
        </p:nvSpPr>
        <p:spPr>
          <a:xfrm>
            <a:off x="323526" y="692696"/>
            <a:ext cx="82089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Kompetencia Központ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Felsőoktatási és Ipari Együttműködések Központ pályázat keretében került megvalósításra a </a:t>
            </a: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„Komplex Egészségipari Multidiszciplináris Kompetencia Központ kialakítása új innovatív termékek és technológiák fejlesztése érdekében”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című projekt a DE, a MEDYAG Kft, Richter Gedeon Nyrt. konzorciumi partnerségében.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projekt egykori és az annak keretében létrehozott intézetek (Egészségipari Intézet és a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Metagenomikai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Intézet) jövőbeni célja új innovatív egészségipari technológiák és termékek fejlesztése vállalati partnerségben, valamint egy versenyképes kutatói tudásbázis és multidiszciplináris kutatói hálózatok létrehozása és működtetése.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Kutatási, technológia infrastruktúrák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K+F+I programok magas szintű megvalósítása érdekében a DE folyamatosan fejleszti a kutatási és innovációs kapacitásait a technológiai infrastruktúra tekintetében. Kiemelt hangsúlyt kap a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piacilag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versenyképes infrastruktúra fejlesztése és fenntartása.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Jellemző a K+F+I infrastruktúra klasszikus tanszéki és intézményi keretek közötti működése, ideértve a kutatólaboratóriumok, szolgáltató laboratóriumok (mindösszesen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ezidáig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facility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és kutatóközpontok körét.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Jelenleg az alábbi infrastruktúrák tartoznak a TOP 50 hazai infrastruktúrába: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Cellular Imaging Node és Medical and Preclinical Imaging Node (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EuroBioimaging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európai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kiemelt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infrastruktúra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részét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képezi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Proteomika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Szolgáltató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Laboratórium</a:t>
            </a: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Innovatív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Agrár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Élelmiszer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Kutatási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Infrastruktúra</a:t>
            </a: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Anyagtudományi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Kutatási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Infrastruktúra</a:t>
            </a: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Debreceni Egyetem Kutatási Információs Rendszere (DEKIR)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DEKIR elsődleges feladatai az egyetemi innovációs ökoszisztéma átláthatóságának és a vonatkozó menedzsment és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nyomonkövetési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folyamatok hatékonyságának biztosítása: az egyetemi K+F+I folyamatok racionalizálása és az egyetemi kutatások, kutatási eredmények és elképzelések, valamint K+F+I szolgáltatások láthatóvá tétele az egyetemi polgárok és a külvilág, különösen potenciális szakmai együttműködő és megrendelő partnerek számára.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Kompetencia Központ és kutatási infrastruktúrák</a:t>
            </a:r>
          </a:p>
        </p:txBody>
      </p:sp>
    </p:spTree>
    <p:extLst>
      <p:ext uri="{BB962C8B-B14F-4D97-AF65-F5344CB8AC3E}">
        <p14:creationId xmlns:p14="http://schemas.microsoft.com/office/powerpoint/2010/main" val="327892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557CE-5FA9-35BF-D8EF-E681989E173C}"/>
              </a:ext>
            </a:extLst>
          </p:cNvPr>
          <p:cNvSpPr txBox="1"/>
          <p:nvPr/>
        </p:nvSpPr>
        <p:spPr>
          <a:xfrm>
            <a:off x="323526" y="692696"/>
            <a:ext cx="82089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Science Parkban nyüzsgő élet, az innovációi iránti nyitottsággal bíró fiatalok jelenléte, a helyi technológia-fókuszú KKV részvétele, a tudás- és technológia intenzív laborok, üzemek és nagyvállalatok kutató, gyártó tevékenysége, a szereplők közti interakciók együttműködése, az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elterjedése, illetve a Science Park által nyújtott innovációs, inkubációs és akcelerációs szolgáltatások összessége elengedhetetlen feltétele a hatékony és eredményes működésnek.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Science Park ingatlanjainak a fejlesztése csak a cél elérésének eszköze, nem pedig a cél önmagában.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UD Science Park fő értékajánlata a nemzetközi szakmai elképzelésekhez illeszkedve, hogy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tudásmegosztásban, innovációban és együttműködésben gazdag környezetet biztosítása az egyetem/akadémiai szféra és a vállalati partnerek (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high-tech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cégek, ipari vállalkozások, illetve az induló vállalkozások) együttműködésében 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egyetem mind erőteljesebb összekapcsolása a gazdaság egyéb szereplőivel a társadalmi haszon elérése érdekében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elősegíti a KKV-k és nagyvállalatok, az induló (startup) vállalkozások és a hasznosító vállalkozások (spin-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-ok) növekedését jövőbemutató technológiai területeken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Regionális gazdasági elemzések készítése és közzététele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 Science Park célcsoportonként értékajánlata ezekhez illeszkedve került kialakításra. A Science Park eredményes működése érdekében a későbbiekben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building szakember is részt vesz a feladatok ellátásában.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Célcsoport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Potenciálisan betelepülő vállalkozások, illetve K+F+I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telephelyet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létrehozó nagyvállatok 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K+F+I szolgáltatások potenciális vásárlói</a:t>
            </a:r>
          </a:p>
          <a:p>
            <a:pPr marL="628650" lvl="1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 által nyújtott K+F+I szolgáltatások egyedi megrendeléshez igazodva, melyek közvetítését az UD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Catapult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Kft. (TTC) végzi</a:t>
            </a:r>
          </a:p>
          <a:p>
            <a:pPr marL="628650" lvl="1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Science Parkba betelepedett egyetemi szervezeti egységek, DE részbeni vagy 100%-os tulajdonában álló gazdasági társaságok által, illetve egyéb betelepedett gazdasági társaságok által nyújtott K+F+I szolgáltatások, melyek egyedileg kerülnek leszerződésre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Régióban működő KKV-k, illetve tématerületileg kapcsolódó vállalkozások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Spin-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offok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start-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vállalkozások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Egyetemi polgárok és szélesebb körben vett lakosság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Science Park értékajánlat</a:t>
            </a:r>
          </a:p>
        </p:txBody>
      </p:sp>
    </p:spTree>
    <p:extLst>
      <p:ext uri="{BB962C8B-B14F-4D97-AF65-F5344CB8AC3E}">
        <p14:creationId xmlns:p14="http://schemas.microsoft.com/office/powerpoint/2010/main" val="345195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557CE-5FA9-35BF-D8EF-E681989E173C}"/>
              </a:ext>
            </a:extLst>
          </p:cNvPr>
          <p:cNvSpPr txBox="1"/>
          <p:nvPr/>
        </p:nvSpPr>
        <p:spPr>
          <a:xfrm>
            <a:off x="323526" y="692696"/>
            <a:ext cx="82089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Science Park továbbfejlesztése során az ágazati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fókuszáltság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a meghatározó tudományos és technológiai profil mellett a betelepülő vállalkozások közti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szinergikus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kapcsolat lehetősége áll a döntés fókuszában.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Indikatív feltétellista a betelepülni szándékozó szervezetekkel szemben: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tevékenységük illeszkedik a Science Park stratégiájához és fókuszterületeihez, illetve a vállalat (valamint tervezett tevékenységeinek) betelepülése új irányokat, leágazásokat nyit a DE kutatás-fejlesztési tevékenysége terén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prioritást élveznek az új, tudásalapú technológiai iparágak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világosan látszanak a kollaborációs lehetőségek, a vállalat szándéknyilatkozatban foglaltan nyitott együttműködésre a kutatás-fejlesztés terén és lehetőség szerint az oktatási tevékenységek vonatkozásában is (pl. kooperatív doktori iskola)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vállalat nyitott szakembereivel való konzultációs lehetőségen keresztül vagy egyéb módon bekapcsolódni a start-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upok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inkubációs tevékenységébe, ideértve az ötlet és/termékvalidációt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vállalat egyéb módon is részt kíván venni a Science Park életében, pl. rendezvényeket szervez (melyre a SP egyéb betelepülőit is meghívja), munkavállalói révén igénybe veszi más betelepülők szolgáltatásait így teret nyitva a szakmai beszélgetések megkezdéséhez)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Betelepülő vállalkozások értékelése</a:t>
            </a:r>
          </a:p>
        </p:txBody>
      </p:sp>
    </p:spTree>
    <p:extLst>
      <p:ext uri="{BB962C8B-B14F-4D97-AF65-F5344CB8AC3E}">
        <p14:creationId xmlns:p14="http://schemas.microsoft.com/office/powerpoint/2010/main" val="1053206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557CE-5FA9-35BF-D8EF-E681989E173C}"/>
              </a:ext>
            </a:extLst>
          </p:cNvPr>
          <p:cNvSpPr txBox="1"/>
          <p:nvPr/>
        </p:nvSpPr>
        <p:spPr>
          <a:xfrm>
            <a:off x="323526" y="692696"/>
            <a:ext cx="82089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Szolgáltatások start-</a:t>
            </a:r>
            <a:r>
              <a:rPr lang="hu-H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upoknak</a:t>
            </a: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KKV-</a:t>
            </a:r>
            <a:r>
              <a:rPr lang="hu-H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nek</a:t>
            </a:r>
            <a:endParaRPr lang="hu-H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DE, illetve a Science Park jelenleg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-inkubációs szolgáltatásokat nyújt, illetve támogatja az egyetemi polgárok ötleteinek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validálását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üzletfejlesztési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tevékenységét, a business modellek elkészítését és a forrásszerzéshez szükséges kompetenciák fejlesztését. Az inkubációs tevékenységek és üzleti inkubációs rendszer kialakítása folyamatban van – az Innovációs Központ fog helyet biztosítani az inkubátorháznak, amely a kiválasztott kezdő vállalkozások számára az üzleti szakmai támogatás, mentorálás mellett helységbérleti lehetőséget is biztosít.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szolgáltatások tervezett palettája az alábbiakat tartalmazza: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üzleti tanácsadói tevékenység, üzleti tanfolyamok és kompetenciafejlesztő programok szervezése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pályázati, forrásszerzési tanácsadás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rendezvényszervezés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menedzsment és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támogatás (pl. könyvelés, adótanácsadás, pénzügyi tevékenység, hallgatókkal való kapcsolat)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ötletvalidáláshoz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konzultáció szervezése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találmányok menedzselése, technológia transzfer szolgáltatások biztosítása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érzékenyítés az innováció felé </a:t>
            </a:r>
          </a:p>
          <a:p>
            <a:pPr marL="369888" algn="just">
              <a:spcBef>
                <a:spcPts val="0"/>
              </a:spcBef>
              <a:spcAft>
                <a:spcPts val="0"/>
              </a:spcAft>
            </a:pPr>
            <a:endParaRPr lang="hu-H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Egyedi egyeztetés alapján nyújtott szolgáltatások (Science Park vagy betelepülők által)</a:t>
            </a: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betelepülő vállalkozások és szervezeti egységek mindenekelőtt a Debreceni Egyetemmel partnerségben bekapcsolódnak a képzési, oktatási tevékenységbe (pl. kooperatív doktori iskola,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MsC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képzés, gyakorlati képzőhely), illetve közös K+F+I tevékenységeket folytatnak, elérhetővé teszik a kutatók/hallgatók részére a kutatási infrastruktúrájuk megismerésének, használatának lehetőségét.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Külső, illetve egyedi megkeresések esetén legalább az alábbi szolgáltatásokat nyújthatják (díjazás ellenében):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Tesztelés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Ötletvalidálás</a:t>
            </a: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Konzultáció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Bérgyártás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Anyagviszgálat</a:t>
            </a: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Prototípus készítés támogatása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Science Park és betelepülői által nyújtott szolgáltatások</a:t>
            </a:r>
          </a:p>
        </p:txBody>
      </p:sp>
    </p:spTree>
    <p:extLst>
      <p:ext uri="{BB962C8B-B14F-4D97-AF65-F5344CB8AC3E}">
        <p14:creationId xmlns:p14="http://schemas.microsoft.com/office/powerpoint/2010/main" val="113549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557CE-5FA9-35BF-D8EF-E681989E173C}"/>
              </a:ext>
            </a:extLst>
          </p:cNvPr>
          <p:cNvSpPr txBox="1"/>
          <p:nvPr/>
        </p:nvSpPr>
        <p:spPr>
          <a:xfrm>
            <a:off x="323527" y="692696"/>
            <a:ext cx="806489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UD TUTI Parkmenedzsment szolgáltatásai körében gondoskodik a vállalkozások betelepülésének koordinálásáról, a DE épületeinek üzemeltetéséről és karbantartásról, az épületek belső átalakításával és igényeknek megfelelő kialakításával kapcsolatos feladatokról, a mindennapi kényelmi feladatokról (pl. napi és nagytakarításról, közterületi takarításról, a kertészeti szakmunkáról, hóeltakarításról, rovar- és rágcsáló irtásról) és a teljeskörű közmű- és energia ellátásról (lehetőség szerint zöldenergiából).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Innovációs Ökoszisztéma Központ (IÖK) és az UD </a:t>
            </a:r>
            <a:r>
              <a:rPr lang="hu-H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Catapult</a:t>
            </a: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Kft. (TTC) szerepe a Science Park működésében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IÖK a DE innovációs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szervezet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mely ösztönzi és koordinálja a DE környezetében zajló innovációs és innovációt támogató tevékenyégeket. Az IÖK feladatai közé tartozik a technológiatranszfer és kutatáshasznosítási tevékenység, az UD IMPACT program működtetése, a mentorhálózat működtetése, a közösségi tér programokkal történő megtöltése, a szemléletformáló programok szervezése, az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működtetése. A jövőben az inkubátor tekintetében végzi a szolgáltatások megszervezését és beköltözők számára azok biztosítását. Elősegíti az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innovationbe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való bekapcsolódást, illetve partnerek közti együttműködéseket ösztönöz rendezvények szervezésével.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UD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Catapult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Kft. (TTC) küldetése az akadémiai szektorban felhalmozott tudás és kapacitás szakmai és pénzügyi tekintetben is hatékony hasznosítása, különösen az akadémiai és üzleti szféra közötti közvetítés a technológiák és K+F+I szolgáltatások vonatkozásában. A TTC technológiatranszfer tevékenysége kiterjed a Science Park területére betelepült szervezeti egységekre és vállalkozásokra is, utóbbiak esetében egyedi megállapodás alapján.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Tevékenységei a kölcsönösen előnyös kapcsolatok építése és erősítése irányába hatnak. Feladatai közt fontos az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üzletfejlesztési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kapacitások biztosítása a spin-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offok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illetve start-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upok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számára. Szerteágazó kapcsolatrendszerrel rendelkezik a gazdasági szereplők körében, s azokat fokozatosan igyekszik becsatornázni az ökoszisztémába (pl. vállalati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-ek, K+F+I igények meghatározásával). A TTC feladata a kutatási fókuszterületeken a beköltöző vállalatokkal a tárgyalások lebonyolítása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Science Park menedzsmentje rendszeresen egyeztet a betelepülőkkel a szolgáltatásokkal kapcsolatos visszajelzésüket kérve a szolgáltatási portfólió javítása, igényeket kielégítő szolgáltatások nyújtása érdekében (pl. közös kutatás menedzsmentje,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recruitment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tevékenység támogatása). Egyúttal a Science Park menedzsmentje nyomon követi a nemzetközi trendeket, jó gyakorlatokat szintúgy a szolgáltatások minőségi javítása és a szolgáltatási kör bővítése érdekében. Ezzel fokozatosan vonzóbbá téve a Science Parkot a multi- és transznacionális vagy nemzetközi nagyvállalatok K+F+I szervezeti egységei betelepüléséhez.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Parkmenedzsment és egyéb szolgáltatások</a:t>
            </a:r>
          </a:p>
        </p:txBody>
      </p:sp>
    </p:spTree>
    <p:extLst>
      <p:ext uri="{BB962C8B-B14F-4D97-AF65-F5344CB8AC3E}">
        <p14:creationId xmlns:p14="http://schemas.microsoft.com/office/powerpoint/2010/main" val="476582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557CE-5FA9-35BF-D8EF-E681989E173C}"/>
              </a:ext>
            </a:extLst>
          </p:cNvPr>
          <p:cNvSpPr txBox="1"/>
          <p:nvPr/>
        </p:nvSpPr>
        <p:spPr>
          <a:xfrm>
            <a:off x="323526" y="692696"/>
            <a:ext cx="8424937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Science Park feladata, megfelelő infrastruktúrával (területek, közművek és utak előkészítése beruházáshoz), korszerű létesítményekkel (Innovációs Központ) és innovatív szolgáltatásokkal (tudástranszfer, projektinkubáció, innováció menedzsment) biztosít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kiemelkedő színvonalú megvalósítás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környezetet a parkba betelepült vállalkozások számára.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majdan betelepülő vállalkozások részére a kimagasló infrastruktúra mellett a betelepült DE szervezeti egységekkel, a Debreceni Egyetem kutatócsoportjaival és a Klinikai Központtal való együttműködés hordoz jelentős hozzáadott értéket (pl. közös kutatás, tesztelés validáció).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megtérülést a különféle szempontokból szükséges vizsgálni: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üzleti alapon közvetlen keletkezik bevétel a SP menedzsmentjében vagy a betelepült szervezeti egységeknél, illetve közös vállatok által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bérlet díjak formájában (betelepülők, start-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/spin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vállalkozások) 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K+F+I szolgáltatások formájában (ideértve tesztelés,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validálás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prototipizálás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konzultáció biztosítása formájában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piaci hasznosításból (pl. TTC közvetítői szerepen keresztül, gyártott termékek, bérgyártás)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hazai és nemzetközi pályázati lehetőségeken keresztül 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számszerűsíthető és pénzügyileg nem számszerűsíthető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externáliák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figyelembe vételével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képzési, oktatási tevékenységek minőségének fejlődése, nemzetközileg vonzóbbá tétele 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közös kutatási tevékenységből fakadó szabadalmak, spin-out-ok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nemzetközi vállalati együttműködésekből fakadó reputáció növekedése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nemzetközileg kiemelkedő vállalatokkal való együttműködéseken keresztül (pl. vállalati befektetői szerep erősödése a kutatási és fejlesztési tevék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nységbe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regionális szerep fokozódásán keresztül (általánosságban, illetve létező hálózatokon belül)  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piaci elvárásoknak megfelelő, legmodernebb technológiák mellett a magasabb szintű KFI hozzájárulást a nemzetközi, illetve vállalati partnerségben zajló projektekben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társadalmi hatásokon keresztül (termékekből, szolgáltatásokból fakadóan helyileg és globálisan)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start-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ökoszisztéma erősödésében rejlő gazdasági potenciál</a:t>
            </a:r>
          </a:p>
          <a:p>
            <a:pPr marL="998538" lvl="1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KKV szektor innováció iránti nyitottságának fokozódásában rejlő gazdasági potenciál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Üzleti modell</a:t>
            </a:r>
          </a:p>
        </p:txBody>
      </p:sp>
    </p:spTree>
    <p:extLst>
      <p:ext uri="{BB962C8B-B14F-4D97-AF65-F5344CB8AC3E}">
        <p14:creationId xmlns:p14="http://schemas.microsoft.com/office/powerpoint/2010/main" val="141895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Pályázatot benyújtó konzorcium</a:t>
            </a:r>
            <a:endParaRPr lang="en-GB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62017C-16BA-89F7-83B5-70B2A7F42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6241"/>
              </p:ext>
            </p:extLst>
          </p:nvPr>
        </p:nvGraphicFramePr>
        <p:xfrm>
          <a:off x="332504" y="764704"/>
          <a:ext cx="827194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208">
                  <a:extLst>
                    <a:ext uri="{9D8B030D-6E8A-4147-A177-3AD203B41FA5}">
                      <a16:colId xmlns:a16="http://schemas.microsoft.com/office/drawing/2014/main" val="3600128240"/>
                    </a:ext>
                  </a:extLst>
                </a:gridCol>
                <a:gridCol w="6624733">
                  <a:extLst>
                    <a:ext uri="{9D8B030D-6E8A-4147-A177-3AD203B41FA5}">
                      <a16:colId xmlns:a16="http://schemas.microsoft.com/office/drawing/2014/main" val="3365756997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Konzorcium vezető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Debreceni Egyetem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297118"/>
                  </a:ext>
                </a:extLst>
              </a:tr>
              <a:tr h="133216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Konzorciumi tag 1.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 TUTI Tudományos, Technológiai és Innovációs Park Nonprofit Korlátolt Felelősségű Társaság 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115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l" defTabSz="914377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Konzorciumi tag 2.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377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UD </a:t>
                      </a:r>
                      <a:r>
                        <a:rPr lang="hu-HU" sz="12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Catapult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Nonprofit Korlátolt Felelősségű Társaság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2185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Konzorciumi tag 3.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hu-H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UD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Ventures</a:t>
                      </a:r>
                      <a:r>
                        <a:rPr lang="hu-H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Korlátolt Felelősségű Társaság</a:t>
                      </a:r>
                      <a:endParaRPr lang="en-GB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10993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2D8E6C66-D3E8-32FB-7126-B9773498385C}"/>
              </a:ext>
            </a:extLst>
          </p:cNvPr>
          <p:cNvGrpSpPr/>
          <p:nvPr/>
        </p:nvGrpSpPr>
        <p:grpSpPr>
          <a:xfrm>
            <a:off x="1664970" y="1844824"/>
            <a:ext cx="5814060" cy="4345305"/>
            <a:chOff x="1664970" y="1979548"/>
            <a:chExt cx="5814060" cy="43453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D76BD7-60FD-3FFC-3D46-9AA5CCB4D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4970" y="1979548"/>
              <a:ext cx="5814060" cy="43453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9D9132-EEC9-0177-49E7-D94E5767E581}"/>
                </a:ext>
              </a:extLst>
            </p:cNvPr>
            <p:cNvSpPr/>
            <p:nvPr/>
          </p:nvSpPr>
          <p:spPr>
            <a:xfrm>
              <a:off x="2195736" y="1996708"/>
              <a:ext cx="4176464" cy="280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03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Az UD Science Park és UD Science Service System szerepe a gazdaságfejlesztésben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71346-B3FE-2D73-81F3-440F1DEA3F9A}"/>
              </a:ext>
            </a:extLst>
          </p:cNvPr>
          <p:cNvSpPr txBox="1"/>
          <p:nvPr/>
        </p:nvSpPr>
        <p:spPr>
          <a:xfrm>
            <a:off x="431538" y="613971"/>
            <a:ext cx="8388933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UD Science Park egyedi profillal rendelkezik, melynek összetevői a térség ipari hagyományaira építenek (gyógyszeripari, egészségipar, agráripar), miközben alkalmazkodnak az új kor kihívásaihoz (pl.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elektromobilitás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sport).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Science Park a Debrecenben létrejött gazdaságfejlesztési elképzelésekhez illeszkedve, a megjelenő nagyvállalti és nemzetközi partnerekkel együttműködve, a meglevő adottságok továbbfejlesztésével és a park betelepítésével új gazdasági egységet jelent, mely egyesíti a betelepülők gazdasági és az egyetem tudományos/oktatási kompetenciáit, megvalósítva a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Triple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Helix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modellt.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UD Science Parkban jelentős innovációs technológiai platform alakul ki, ami hozzájárul Debrecen és Magyarország tudásalapú gazdaságfejlesztésének felgyorsításához. Az UD Science Park a magas hozzáadott értékű gyártás és fejlesztés, a technológia transzfer és az innováció szellemi és gyakorlati központja kíván lenni.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Debreceni Egyetem telephelyein keresztül az innovációs ökoszisztémában betöltött szerepét mindinkább ki tudja teljesíteni, tapasztalatait és szolgáltatásait több régióban is a gazdaságfejlesztés szolgálatába tudja állítani.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Kép 3">
            <a:extLst>
              <a:ext uri="{FF2B5EF4-FFF2-40B4-BE49-F238E27FC236}">
                <a16:creationId xmlns:a16="http://schemas.microsoft.com/office/drawing/2014/main" id="{7F56155E-A5BC-ED45-AE6C-54AC594B1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3343275" cy="2134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555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686B40-4DB1-31D0-9A47-A78D8FBBE953}"/>
              </a:ext>
            </a:extLst>
          </p:cNvPr>
          <p:cNvSpPr txBox="1"/>
          <p:nvPr/>
        </p:nvSpPr>
        <p:spPr>
          <a:xfrm>
            <a:off x="611560" y="316969"/>
            <a:ext cx="79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UD Science Service System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FD61C-B3C5-7F61-2FBC-C3CF278C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46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Vízió és misszió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570F0F-25E3-D18D-65A9-6F5ADC8BD39D}"/>
              </a:ext>
            </a:extLst>
          </p:cNvPr>
          <p:cNvSpPr txBox="1"/>
          <p:nvPr/>
        </p:nvSpPr>
        <p:spPr>
          <a:xfrm>
            <a:off x="323526" y="672371"/>
            <a:ext cx="82809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DE Science Park az innováció alapú gazdasági növekedés motorjává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válik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szélesebb régióban, elősegítve nemzetközi és határon átnyúló tevékenységeivel a térség innovációs </a:t>
            </a:r>
            <a:r>
              <a:rPr lang="hu-H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scoreboardon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való előre lépését, felzárkózását az „innováció vezetői” vagy az „innováció követői” csoportjaihoz.</a:t>
            </a:r>
          </a:p>
          <a:p>
            <a:pPr algn="just"/>
            <a:endParaRPr lang="hu-H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A Science Park átfogó célja, hogy elősegítse az egyetemi tudás hasznosítását valós társadalmi, környezeti hatás elérése, a fenntartható és hatékony megoldások bevezetése érdekében, a gazdasági szempontok egyidejű szem előtt tartásával. </a:t>
            </a:r>
          </a:p>
          <a:p>
            <a:pPr algn="just"/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Célunk, hogy az egyetemi kutatás-fejlesztési tevékenységére építően, egyetemi bázison létrejövő Science Park olyan fizika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és munkakörülményeket biztosítson, illetve olyan szolgáltatásokat  nyújtson, melyek hatékonyan támogatják a spin-</a:t>
            </a:r>
            <a:r>
              <a:rPr lang="hu-H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off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vállalkozások és egyetemi </a:t>
            </a:r>
            <a:r>
              <a:rPr lang="hu-H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kapcsolódású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vagy egyetem szolgáltatási körébe vont start-</a:t>
            </a:r>
            <a:r>
              <a:rPr lang="hu-H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up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vállalkozások megalapozását és fejlődését, az egyetemi és ipari kutatás-fejlesztési és innovációs együttműködések folyamatos elmélyülését, a régióban működő vállalkozások nyitottságának fokozását az innovációhoz való kapcsolódásra. </a:t>
            </a:r>
          </a:p>
          <a:p>
            <a:pPr algn="just"/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Emellett célunk kreatív teret, érdekfeszítő programokat, képzéseket, tehetséggondozó programokat, valamint közösségi és szabadidős szolgáltatásokat biztosítani az egyetemi polgárok, az ipari partnerek és a régió lakossága számára a kapcsolatok megerősítése és az ötletek megszületésének elősegítése és a jól-lét fokozása érdekében. </a:t>
            </a:r>
          </a:p>
          <a:p>
            <a:pPr algn="just"/>
            <a:endParaRPr lang="hu-H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3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Előzmények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8F0423-1F6A-2FB7-4184-A019F2340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52460"/>
              </p:ext>
            </p:extLst>
          </p:nvPr>
        </p:nvGraphicFramePr>
        <p:xfrm>
          <a:off x="395535" y="3475133"/>
          <a:ext cx="8208910" cy="2186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3783">
                  <a:extLst>
                    <a:ext uri="{9D8B030D-6E8A-4147-A177-3AD203B41FA5}">
                      <a16:colId xmlns:a16="http://schemas.microsoft.com/office/drawing/2014/main" val="2099172607"/>
                    </a:ext>
                  </a:extLst>
                </a:gridCol>
                <a:gridCol w="1200713">
                  <a:extLst>
                    <a:ext uri="{9D8B030D-6E8A-4147-A177-3AD203B41FA5}">
                      <a16:colId xmlns:a16="http://schemas.microsoft.com/office/drawing/2014/main" val="298634328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672481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79173620"/>
                    </a:ext>
                  </a:extLst>
                </a:gridCol>
                <a:gridCol w="1656182">
                  <a:extLst>
                    <a:ext uri="{9D8B030D-6E8A-4147-A177-3AD203B41FA5}">
                      <a16:colId xmlns:a16="http://schemas.microsoft.com/office/drawing/2014/main" val="4100533683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Megnevezés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Helyrajzi szám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épület méret (nm)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Összeg (</a:t>
                      </a:r>
                      <a:r>
                        <a:rPr lang="hu-HU" sz="9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eFt</a:t>
                      </a: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Forrása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8612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Innovációs Központ (átadva 2021)</a:t>
                      </a:r>
                      <a:endParaRPr lang="en-GB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0204/05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4 200 000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 városok program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1814027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Pilot Labor (átadás 2024)</a:t>
                      </a:r>
                      <a:endParaRPr lang="en-GB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0204/36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2 142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5 300 000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 és saját forrás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59710362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Gyógyszeripar középüzem (üzembe helyezés 2025)</a:t>
                      </a:r>
                      <a:endParaRPr lang="en-GB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0204/36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12 500 000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 +vállalat, saját forrás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6427092"/>
                  </a:ext>
                </a:extLst>
              </a:tr>
              <a:tr h="112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Gyógyszerésztudományi </a:t>
                      </a:r>
                      <a:r>
                        <a:rPr lang="hu-HU" sz="9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en-US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(átadás 2024)</a:t>
                      </a:r>
                      <a:endParaRPr lang="en-GB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0204/36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661654"/>
                  </a:ext>
                </a:extLst>
              </a:tr>
              <a:tr h="33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Úthálózat, közművek (2002-2025)</a:t>
                      </a:r>
                      <a:endParaRPr lang="en-GB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 hrsz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épület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6 200 000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pályázatok, saját forrás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5293030"/>
                  </a:ext>
                </a:extLst>
              </a:tr>
              <a:tr h="30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Járműlabor (épülő, elkészül 2024)</a:t>
                      </a:r>
                      <a:endParaRPr lang="en-GB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0181/8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4 400 000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állami támogatás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2993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Oltóanyaggyár  (épül kb. 2028-ig)</a:t>
                      </a:r>
                      <a:endParaRPr lang="en-GB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0204/37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55 000 000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állami támogatás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9765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 és Zene Társadalmi Innovációs Központ 1a ütem (2024)</a:t>
                      </a:r>
                      <a:endParaRPr lang="en-GB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0181/8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 épület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 Tao és saját forrás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11674330"/>
                  </a:ext>
                </a:extLst>
              </a:tr>
              <a:tr h="51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 és Zene Társadalmi Innovációs Központ 1b ütem (2024)</a:t>
                      </a:r>
                      <a:endParaRPr lang="en-GB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0181/8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1 300 000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 Tao és saját forrás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3168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Forest Center (feltöltés, belső kialakítása folyamatban)</a:t>
                      </a:r>
                      <a:endParaRPr lang="en-GB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10904/1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32 000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21 200 000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állami támogatás, saját forrás, vállalati beruházás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5674795"/>
                  </a:ext>
                </a:extLst>
              </a:tr>
              <a:tr h="62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9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Thyssenkrupp</a:t>
                      </a: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lengéscsillapító gyár (betelepült: 2019)</a:t>
                      </a:r>
                      <a:endParaRPr lang="en-GB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0204/31</a:t>
                      </a:r>
                      <a:endParaRPr lang="en-GB" sz="9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n.a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n.a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vállalati beruházás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6162677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Deutsche Telekom </a:t>
                      </a:r>
                      <a:r>
                        <a:rPr lang="hu-HU" sz="9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SSC Központ   (</a:t>
                      </a:r>
                      <a:r>
                        <a:rPr lang="hu-HU" sz="9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betelepült 2008)</a:t>
                      </a:r>
                      <a:endParaRPr lang="en-GB" sz="9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0204/38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n.a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n.a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9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vállalati beruházás</a:t>
                      </a:r>
                      <a:endParaRPr lang="en-GB" sz="9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641600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570F0F-25E3-D18D-65A9-6F5ADC8BD39D}"/>
              </a:ext>
            </a:extLst>
          </p:cNvPr>
          <p:cNvSpPr txBox="1"/>
          <p:nvPr/>
        </p:nvSpPr>
        <p:spPr>
          <a:xfrm>
            <a:off x="323526" y="672371"/>
            <a:ext cx="828091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Debreceni Egyetemen 25 éve zajlik az a szakmai és fizikai építkező munka, melynek eredményképp az innovációs ökoszisztéma fejlődik. A Debreceni Egyetemhez kapcsolódó Debreceni Agrár „Ipari Park” 2001-ben jött létre. A tudás alapú gazdaság megerősítése kezdetektől a tevekénységek középpontjában.</a:t>
            </a:r>
          </a:p>
          <a:p>
            <a:pPr algn="just"/>
            <a:endParaRPr lang="hu-H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Science Parkban tervezett funkciókhoz kapcsolódó jelenleg működő tevékenységek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Kooperatív doktori iskola – 11 doktori iskola, 29 vállal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 partner, 38 kutatási projekt 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Duális képzés, gyakorlati képzőhelyek – kiterjedt vállalati kapcsolódások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 IMPACT program –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scouting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üzleti tervezés,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-inkubáció, validáció támogatása 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Innovációs és vállalkozói szemléletformálás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Technológiatranszfer és kutatáshasznosítás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Fablab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makerspace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működtetése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Vállalati együttműködések (pl. közös kutatások, mentorálás, KFI szolgáltatások)</a:t>
            </a:r>
          </a:p>
          <a:p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Megvalósult, folyamatban lévő infrastrukturális fejlesztések </a:t>
            </a:r>
          </a:p>
          <a:p>
            <a:pPr algn="just"/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A Science Park elsődleges területe 70,3 ha és bővíthető.</a:t>
            </a:r>
          </a:p>
          <a:p>
            <a:pPr algn="just"/>
            <a:endParaRPr lang="hu-H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5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CABE0D-D0CA-E920-CAD4-2EF791A952C5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Debreceni Egyetem oktatási és innovációs területei Debrecenben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458D05-DF0E-BD32-F5D2-5AA4089DD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429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7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helye 3">
            <a:extLst>
              <a:ext uri="{FF2B5EF4-FFF2-40B4-BE49-F238E27FC236}">
                <a16:creationId xmlns:a16="http://schemas.microsoft.com/office/drawing/2014/main" id="{BF4D7206-8898-C722-40CF-ED3ECDDA4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>
            <a:fillRect/>
          </a:stretch>
        </p:blipFill>
        <p:spPr>
          <a:xfrm>
            <a:off x="35496" y="332656"/>
            <a:ext cx="9108504" cy="5123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A7588-FDE0-5AFF-5B62-0E3BF6246B1E}"/>
              </a:ext>
            </a:extLst>
          </p:cNvPr>
          <p:cNvSpPr txBox="1"/>
          <p:nvPr/>
        </p:nvSpPr>
        <p:spPr>
          <a:xfrm>
            <a:off x="-33447" y="332656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Debreceni Egyetem Science Park (elsődleges terület)</a:t>
            </a:r>
          </a:p>
        </p:txBody>
      </p:sp>
    </p:spTree>
    <p:extLst>
      <p:ext uri="{BB962C8B-B14F-4D97-AF65-F5344CB8AC3E}">
        <p14:creationId xmlns:p14="http://schemas.microsoft.com/office/powerpoint/2010/main" val="123664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A7588-FDE0-5AFF-5B62-0E3BF6246B1E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Sport és Zene Társadalmi Innovációs Központ</a:t>
            </a:r>
          </a:p>
        </p:txBody>
      </p:sp>
    </p:spTree>
    <p:extLst>
      <p:ext uri="{BB962C8B-B14F-4D97-AF65-F5344CB8AC3E}">
        <p14:creationId xmlns:p14="http://schemas.microsoft.com/office/powerpoint/2010/main" val="419307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Tervek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570F0F-25E3-D18D-65A9-6F5ADC8BD39D}"/>
              </a:ext>
            </a:extLst>
          </p:cNvPr>
          <p:cNvSpPr txBox="1"/>
          <p:nvPr/>
        </p:nvSpPr>
        <p:spPr>
          <a:xfrm>
            <a:off x="323526" y="672371"/>
            <a:ext cx="828091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Science Park 2021-ben elkészített koncepciójával összhangban a Science Park elsődleges telephelyére az első fázisban a DE részbeni vagy 100%-os tulajdonában lévő vállalkozások vagy szervezeti egységek települnek be. </a:t>
            </a:r>
          </a:p>
          <a:p>
            <a:pPr algn="just"/>
            <a:endParaRPr lang="hu-H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Első ütem</a:t>
            </a:r>
            <a:endParaRPr lang="hu-H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41338" indent="-171450" algn="just"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Az </a:t>
            </a:r>
            <a:r>
              <a:rPr lang="hu-HU" sz="1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Impact</a:t>
            </a: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Lab</a:t>
            </a: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az IÖK szervezeti egységeként kerül kialakításra a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Biomechanikai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labor és a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makerspace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fablab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) integrálásával. Az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Impact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Lab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a modern kor elvárásainak megfelelő környezetben, a legkorszerűbb 3D technológiák alkalmazásával járul hozzá a jelentkező problémák egyedi megoldásához, új ötletek megszületéséhez (380 M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Ft+áfa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marL="541338" indent="-171450" algn="just"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Sport és Zene Társadalmi Innovációs Központ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-hoz kapcsolódó területrendezés és sportpályák kialakítása 1a ütem (1.680 M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Ft+áfa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</a:p>
          <a:p>
            <a:pPr marL="541338" indent="-171450" algn="just"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A DE és az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Isotoptech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Zrt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közös tulajdonában álló </a:t>
            </a: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1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Hertelendi</a:t>
            </a: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Ede Környezetanalitikai Laboratórium” Szolgáltató és Fejlesztő Központ (HEKAL) létrehozása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melynek fő tevékenysége a műszaki tudományos kutatás, fejlesztés, tervezés, automatizálás, gyártás, és laboratóriumi mérésszolgáltatás, elsősorban ipari, egyetemi és kutatóintézeti partnerek számára. Számos stratégiai szolgáltatás végrehajtására egyedüliként képes Magyarországon.</a:t>
            </a:r>
          </a:p>
          <a:p>
            <a:pPr algn="just"/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Második ütem</a:t>
            </a:r>
          </a:p>
          <a:p>
            <a:pPr marL="541338" indent="-171450" algn="just"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Sport és Zene Társadalmi Innovációs Központ 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DE sporttudományi képzési és kutatás-fejlesztési innovációs tevékenységeihez és a Zeneművészeti Kar könnyűzenei képzési területeihez biztosít helyszínt. </a:t>
            </a:r>
          </a:p>
          <a:p>
            <a:pPr marL="541338" indent="-171450" algn="just"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másodlagos telephelyen kialakításra kerülő </a:t>
            </a:r>
            <a:r>
              <a:rPr lang="hu-H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UNIGREEN Park Központ 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egy újszerű megközelítésben biztosít színteret különböző innovatív termékek teszteléséhez, kifejtett hatásainak vizsgálatához kontrollált, bentlakásos körülmények közt. </a:t>
            </a:r>
          </a:p>
          <a:p>
            <a:pPr algn="just"/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Harmadik ütem</a:t>
            </a:r>
          </a:p>
          <a:p>
            <a:pPr marL="541338" indent="-171450" algn="just"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Sport és Zene Társadalmi Innovációs Központ 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továbbfejlesztése</a:t>
            </a:r>
          </a:p>
          <a:p>
            <a:pPr marL="541338" indent="-171450" algn="just"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funkcionális élelmiszerüzem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létrehozása, melynek elsődleges célja innovatív élelmiszeripari termékek fejlesztése, előállítása és gyártása egy a legmagasabb nemzetközi élelmiszeripari standardoknak (IFS-BRC) megfelelő üzemben, s ahol az export értékesítésig biztonságosan nyomon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követhetőek a termékek, építve a Debreceni Egyetem kutatási tevékenységére. </a:t>
            </a:r>
          </a:p>
          <a:p>
            <a:pPr marL="541338" indent="-171450" algn="just"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Spin-</a:t>
            </a:r>
            <a:r>
              <a:rPr lang="hu-H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offok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illetve nagyvállalati K+F+I telephelyek beköltözése</a:t>
            </a:r>
          </a:p>
          <a:p>
            <a:pPr algn="just"/>
            <a:endParaRPr lang="hu-H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hu-H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2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557CE-5FA9-35BF-D8EF-E681989E173C}"/>
              </a:ext>
            </a:extLst>
          </p:cNvPr>
          <p:cNvSpPr txBox="1"/>
          <p:nvPr/>
        </p:nvSpPr>
        <p:spPr>
          <a:xfrm>
            <a:off x="323527" y="692696"/>
            <a:ext cx="80648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Kiemelt fókuszterületek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Egészségipar holisztikus aspektusban (de kiemelt figyelemmel az orvos-, élelmiszer- és a sporttudomány, gyógyszerészet) és az élettudományok egyéb vetületei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Elektromobilitás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(jármű- és akkumulátoripar) és a megújuló erőforrások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Horizontálisan: informatikai fejlesztések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fókuszterületek meghatározásának szempontjai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kutatási kiválóság, a K+F tevékenység és hasznosítható eredmények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a társadalmi-környezeti hasznosság, gazdasági hasznosíthatóság 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interdiszciplináris megközelítés erőssége, lehetőségek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helyi gazdasági adottsághoz igazodás, vállalati partnerségek, lehetőségek </a:t>
            </a:r>
          </a:p>
          <a:p>
            <a:pPr marL="541338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b="1" u="none" strike="noStrike" kern="0" spc="0" dirty="0">
                <a:ln>
                  <a:noFill/>
                </a:ln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Kapcsolódás a Neumann János Programhoz</a:t>
            </a:r>
            <a:endParaRPr lang="en-GB" sz="1200" b="1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hu-H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ókuszában</a:t>
            </a: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tudás alapú gazdaság megerősítése.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hu-H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Fókuszterületek kapcsolódása: 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338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egészséges élet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DE fő fókuszterülete, kiemelkedő nemzetközi kapcsolatokkal rendelkezik.</a:t>
            </a: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338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zöld átmenet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számos kutatási terület közvetlen fókuszában áll, így pl. az élelmiszer és agrárfejlesztések, hulladékgazdálkodás, szürke víz, épületgépészet, akkumulátorgyártás.</a:t>
            </a: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338" lvl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digitális átállás</a:t>
            </a:r>
            <a:r>
              <a:rPr lang="hu-H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DE-n az információk mind széleskörűbb és hatékonyabb feldolgozása és felhasználása új technológiák alkalmazásával, illetve a 3D, a drón és VR technológiák a kutatás-fejlesztési tevékenység középpontjában állnak (pl. diagnosztika, precíziós gazdálkodás, autonóm jármű)</a:t>
            </a:r>
            <a:endParaRPr lang="en-GB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07EC1-75A5-9AAE-C3F8-D79D8B96F96D}"/>
              </a:ext>
            </a:extLst>
          </p:cNvPr>
          <p:cNvSpPr txBox="1"/>
          <p:nvPr/>
        </p:nvSpPr>
        <p:spPr>
          <a:xfrm>
            <a:off x="323527" y="26064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Fókuszterületek</a:t>
            </a:r>
          </a:p>
        </p:txBody>
      </p:sp>
    </p:spTree>
    <p:extLst>
      <p:ext uri="{BB962C8B-B14F-4D97-AF65-F5344CB8AC3E}">
        <p14:creationId xmlns:p14="http://schemas.microsoft.com/office/powerpoint/2010/main" val="452476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45661</TotalTime>
  <Words>3898</Words>
  <Application>Microsoft Office PowerPoint</Application>
  <PresentationFormat>On-screen Show (4:3)</PresentationFormat>
  <Paragraphs>308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Candara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JZ</dc:creator>
  <cp:lastModifiedBy>Jutkusz Lilla</cp:lastModifiedBy>
  <cp:revision>985</cp:revision>
  <dcterms:created xsi:type="dcterms:W3CDTF">2009-12-07T15:18:32Z</dcterms:created>
  <dcterms:modified xsi:type="dcterms:W3CDTF">2024-06-11T10:47:16Z</dcterms:modified>
</cp:coreProperties>
</file>